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3.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1.xml" ContentType="application/vnd.openxmlformats-officedocument.presentationml.slide+xml"/>
  <Override PartName="/ppt/slides/slide4.xml" ContentType="application/vnd.openxmlformats-officedocument.presentationml.slide+xml"/>
  <Override PartName="/ppt/slideLayouts/slideLayout6.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5.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62" r:id="rId4"/>
    <p:sldId id="257" r:id="rId5"/>
    <p:sldId id="258" r:id="rId6"/>
    <p:sldId id="259"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66" d="100"/>
          <a:sy n="66" d="100"/>
        </p:scale>
        <p:origin x="900"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ustomXml" Target="../customXml/item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customXml" Target="../customXml/item3.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openxmlformats.org/officeDocument/2006/relationships/customXml" Target="../customXml/item2.xml"/></Relationships>
</file>

<file path=ppt/media/image1.jpeg>
</file>

<file path=ppt/media/image2.jpeg>
</file>

<file path=ppt/media/image3.jpeg>
</file>

<file path=ppt/media/image4.png>
</file>

<file path=ppt/media/image5.png>
</file>

<file path=ppt/media/image6.jpe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7D54C9A9-B4EA-4918-911D-010E7018A77C}" type="datetimeFigureOut">
              <a:rPr lang="en-GB" smtClean="0"/>
              <a:t>23/06/2019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CA00A0A-CCD3-4704-8DF7-2ED929C5B0C5}" type="slidenum">
              <a:rPr lang="en-GB" smtClean="0"/>
              <a:t>‹#›</a:t>
            </a:fld>
            <a:endParaRPr lang="en-GB"/>
          </a:p>
        </p:txBody>
      </p:sp>
    </p:spTree>
    <p:extLst>
      <p:ext uri="{BB962C8B-B14F-4D97-AF65-F5344CB8AC3E}">
        <p14:creationId xmlns:p14="http://schemas.microsoft.com/office/powerpoint/2010/main" val="39182093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D54C9A9-B4EA-4918-911D-010E7018A77C}" type="datetimeFigureOut">
              <a:rPr lang="en-GB" smtClean="0"/>
              <a:t>23/06/2019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CA00A0A-CCD3-4704-8DF7-2ED929C5B0C5}" type="slidenum">
              <a:rPr lang="en-GB" smtClean="0"/>
              <a:t>‹#›</a:t>
            </a:fld>
            <a:endParaRPr lang="en-GB"/>
          </a:p>
        </p:txBody>
      </p:sp>
    </p:spTree>
    <p:extLst>
      <p:ext uri="{BB962C8B-B14F-4D97-AF65-F5344CB8AC3E}">
        <p14:creationId xmlns:p14="http://schemas.microsoft.com/office/powerpoint/2010/main" val="287297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D54C9A9-B4EA-4918-911D-010E7018A77C}" type="datetimeFigureOut">
              <a:rPr lang="en-GB" smtClean="0"/>
              <a:t>23/06/2019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CA00A0A-CCD3-4704-8DF7-2ED929C5B0C5}" type="slidenum">
              <a:rPr lang="en-GB" smtClean="0"/>
              <a:t>‹#›</a:t>
            </a:fld>
            <a:endParaRPr lang="en-GB"/>
          </a:p>
        </p:txBody>
      </p:sp>
    </p:spTree>
    <p:extLst>
      <p:ext uri="{BB962C8B-B14F-4D97-AF65-F5344CB8AC3E}">
        <p14:creationId xmlns:p14="http://schemas.microsoft.com/office/powerpoint/2010/main" val="306788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D54C9A9-B4EA-4918-911D-010E7018A77C}" type="datetimeFigureOut">
              <a:rPr lang="en-GB" smtClean="0"/>
              <a:t>23/06/2019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CA00A0A-CCD3-4704-8DF7-2ED929C5B0C5}" type="slidenum">
              <a:rPr lang="en-GB" smtClean="0"/>
              <a:t>‹#›</a:t>
            </a:fld>
            <a:endParaRPr lang="en-GB"/>
          </a:p>
        </p:txBody>
      </p:sp>
    </p:spTree>
    <p:extLst>
      <p:ext uri="{BB962C8B-B14F-4D97-AF65-F5344CB8AC3E}">
        <p14:creationId xmlns:p14="http://schemas.microsoft.com/office/powerpoint/2010/main" val="3046280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D54C9A9-B4EA-4918-911D-010E7018A77C}" type="datetimeFigureOut">
              <a:rPr lang="en-GB" smtClean="0"/>
              <a:t>23/06/2019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CA00A0A-CCD3-4704-8DF7-2ED929C5B0C5}" type="slidenum">
              <a:rPr lang="en-GB" smtClean="0"/>
              <a:t>‹#›</a:t>
            </a:fld>
            <a:endParaRPr lang="en-GB"/>
          </a:p>
        </p:txBody>
      </p:sp>
    </p:spTree>
    <p:extLst>
      <p:ext uri="{BB962C8B-B14F-4D97-AF65-F5344CB8AC3E}">
        <p14:creationId xmlns:p14="http://schemas.microsoft.com/office/powerpoint/2010/main" val="2514410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7D54C9A9-B4EA-4918-911D-010E7018A77C}" type="datetimeFigureOut">
              <a:rPr lang="en-GB" smtClean="0"/>
              <a:t>23/06/2019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CA00A0A-CCD3-4704-8DF7-2ED929C5B0C5}" type="slidenum">
              <a:rPr lang="en-GB" smtClean="0"/>
              <a:t>‹#›</a:t>
            </a:fld>
            <a:endParaRPr lang="en-GB"/>
          </a:p>
        </p:txBody>
      </p:sp>
    </p:spTree>
    <p:extLst>
      <p:ext uri="{BB962C8B-B14F-4D97-AF65-F5344CB8AC3E}">
        <p14:creationId xmlns:p14="http://schemas.microsoft.com/office/powerpoint/2010/main" val="467158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7D54C9A9-B4EA-4918-911D-010E7018A77C}" type="datetimeFigureOut">
              <a:rPr lang="en-GB" smtClean="0"/>
              <a:t>23/06/2019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CA00A0A-CCD3-4704-8DF7-2ED929C5B0C5}" type="slidenum">
              <a:rPr lang="en-GB" smtClean="0"/>
              <a:t>‹#›</a:t>
            </a:fld>
            <a:endParaRPr lang="en-GB"/>
          </a:p>
        </p:txBody>
      </p:sp>
    </p:spTree>
    <p:extLst>
      <p:ext uri="{BB962C8B-B14F-4D97-AF65-F5344CB8AC3E}">
        <p14:creationId xmlns:p14="http://schemas.microsoft.com/office/powerpoint/2010/main" val="3087373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7D54C9A9-B4EA-4918-911D-010E7018A77C}" type="datetimeFigureOut">
              <a:rPr lang="en-GB" smtClean="0"/>
              <a:t>23/06/2019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CA00A0A-CCD3-4704-8DF7-2ED929C5B0C5}" type="slidenum">
              <a:rPr lang="en-GB" smtClean="0"/>
              <a:t>‹#›</a:t>
            </a:fld>
            <a:endParaRPr lang="en-GB"/>
          </a:p>
        </p:txBody>
      </p:sp>
    </p:spTree>
    <p:extLst>
      <p:ext uri="{BB962C8B-B14F-4D97-AF65-F5344CB8AC3E}">
        <p14:creationId xmlns:p14="http://schemas.microsoft.com/office/powerpoint/2010/main" val="4262671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54C9A9-B4EA-4918-911D-010E7018A77C}" type="datetimeFigureOut">
              <a:rPr lang="en-GB" smtClean="0"/>
              <a:t>23/06/2019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CA00A0A-CCD3-4704-8DF7-2ED929C5B0C5}" type="slidenum">
              <a:rPr lang="en-GB" smtClean="0"/>
              <a:t>‹#›</a:t>
            </a:fld>
            <a:endParaRPr lang="en-GB"/>
          </a:p>
        </p:txBody>
      </p:sp>
    </p:spTree>
    <p:extLst>
      <p:ext uri="{BB962C8B-B14F-4D97-AF65-F5344CB8AC3E}">
        <p14:creationId xmlns:p14="http://schemas.microsoft.com/office/powerpoint/2010/main" val="2478885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54C9A9-B4EA-4918-911D-010E7018A77C}" type="datetimeFigureOut">
              <a:rPr lang="en-GB" smtClean="0"/>
              <a:t>23/06/2019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CA00A0A-CCD3-4704-8DF7-2ED929C5B0C5}" type="slidenum">
              <a:rPr lang="en-GB" smtClean="0"/>
              <a:t>‹#›</a:t>
            </a:fld>
            <a:endParaRPr lang="en-GB"/>
          </a:p>
        </p:txBody>
      </p:sp>
    </p:spTree>
    <p:extLst>
      <p:ext uri="{BB962C8B-B14F-4D97-AF65-F5344CB8AC3E}">
        <p14:creationId xmlns:p14="http://schemas.microsoft.com/office/powerpoint/2010/main" val="34391369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54C9A9-B4EA-4918-911D-010E7018A77C}" type="datetimeFigureOut">
              <a:rPr lang="en-GB" smtClean="0"/>
              <a:t>23/06/2019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CA00A0A-CCD3-4704-8DF7-2ED929C5B0C5}" type="slidenum">
              <a:rPr lang="en-GB" smtClean="0"/>
              <a:t>‹#›</a:t>
            </a:fld>
            <a:endParaRPr lang="en-GB"/>
          </a:p>
        </p:txBody>
      </p:sp>
    </p:spTree>
    <p:extLst>
      <p:ext uri="{BB962C8B-B14F-4D97-AF65-F5344CB8AC3E}">
        <p14:creationId xmlns:p14="http://schemas.microsoft.com/office/powerpoint/2010/main" val="522859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54C9A9-B4EA-4918-911D-010E7018A77C}" type="datetimeFigureOut">
              <a:rPr lang="en-GB" smtClean="0"/>
              <a:t>23/06/2019</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A00A0A-CCD3-4704-8DF7-2ED929C5B0C5}" type="slidenum">
              <a:rPr lang="en-GB" smtClean="0"/>
              <a:t>‹#›</a:t>
            </a:fld>
            <a:endParaRPr lang="en-GB"/>
          </a:p>
        </p:txBody>
      </p:sp>
    </p:spTree>
    <p:extLst>
      <p:ext uri="{BB962C8B-B14F-4D97-AF65-F5344CB8AC3E}">
        <p14:creationId xmlns:p14="http://schemas.microsoft.com/office/powerpoint/2010/main" val="7493246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timeout.com/london/things-to-do/eleven-brilliant-bike-rides-from-london"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parkrun.org.uk/"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visitlondon.com/things-to-do/sightseeing/london-attraction/museum/free-museums-in-londo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tickets.london/attraction-tickets?_ga=2.115877446.1168537967.1561302155-639273183.1561302155"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tickets.london/attraction-tickets?_ga=2.115877446.1168537967.1561302155-639273183.1561302155"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Image result for putdoor images of par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405" y="2962140"/>
            <a:ext cx="3768681" cy="376868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1214906" y="1184855"/>
            <a:ext cx="10260169" cy="1938741"/>
          </a:xfrm>
          <a:solidFill>
            <a:schemeClr val="accent4">
              <a:lumMod val="40000"/>
              <a:lumOff val="60000"/>
            </a:schemeClr>
          </a:solidFill>
        </p:spPr>
        <p:txBody>
          <a:bodyPr/>
          <a:lstStyle/>
          <a:p>
            <a:r>
              <a:rPr lang="en-GB" dirty="0" smtClean="0"/>
              <a:t>Learning Outside the </a:t>
            </a:r>
            <a:r>
              <a:rPr lang="en-GB" dirty="0" smtClean="0"/>
              <a:t>Classroom </a:t>
            </a:r>
            <a:r>
              <a:rPr lang="en-GB" dirty="0" smtClean="0"/>
              <a:t>Parent </a:t>
            </a:r>
            <a:r>
              <a:rPr lang="en-GB" dirty="0" smtClean="0"/>
              <a:t>Pack: Secondary  </a:t>
            </a:r>
            <a:endParaRPr lang="en-GB" dirty="0"/>
          </a:p>
        </p:txBody>
      </p:sp>
      <p:sp>
        <p:nvSpPr>
          <p:cNvPr id="3" name="Subtitle 2"/>
          <p:cNvSpPr>
            <a:spLocks noGrp="1"/>
          </p:cNvSpPr>
          <p:nvPr>
            <p:ph type="subTitle" idx="1"/>
          </p:nvPr>
        </p:nvSpPr>
        <p:spPr>
          <a:xfrm>
            <a:off x="4520484" y="3602038"/>
            <a:ext cx="7267977" cy="1655762"/>
          </a:xfrm>
        </p:spPr>
        <p:txBody>
          <a:bodyPr>
            <a:normAutofit fontScale="85000" lnSpcReduction="20000"/>
          </a:bodyPr>
          <a:lstStyle/>
          <a:p>
            <a:pPr algn="l"/>
            <a:r>
              <a:rPr lang="en-GB" dirty="0" smtClean="0">
                <a:solidFill>
                  <a:schemeClr val="accent6">
                    <a:lumMod val="75000"/>
                  </a:schemeClr>
                </a:solidFill>
              </a:rPr>
              <a:t>‘Learning </a:t>
            </a:r>
            <a:r>
              <a:rPr lang="en-GB" dirty="0">
                <a:solidFill>
                  <a:schemeClr val="accent6">
                    <a:lumMod val="75000"/>
                  </a:schemeClr>
                </a:solidFill>
              </a:rPr>
              <a:t>Outside the Classroom (</a:t>
            </a:r>
            <a:r>
              <a:rPr lang="en-GB" dirty="0" err="1">
                <a:solidFill>
                  <a:schemeClr val="accent6">
                    <a:lumMod val="75000"/>
                  </a:schemeClr>
                </a:solidFill>
              </a:rPr>
              <a:t>LOtC</a:t>
            </a:r>
            <a:r>
              <a:rPr lang="en-GB" dirty="0">
                <a:solidFill>
                  <a:schemeClr val="accent6">
                    <a:lumMod val="75000"/>
                  </a:schemeClr>
                </a:solidFill>
              </a:rPr>
              <a:t>) is the use of places other than the classroom for teaching and learning. It is about getting children and young people out and about, providing them with challenging, exciting and different experiences to help them </a:t>
            </a:r>
            <a:r>
              <a:rPr lang="en-GB" dirty="0" smtClean="0">
                <a:solidFill>
                  <a:schemeClr val="accent6">
                    <a:lumMod val="75000"/>
                  </a:schemeClr>
                </a:solidFill>
              </a:rPr>
              <a:t>learn’. </a:t>
            </a:r>
          </a:p>
          <a:p>
            <a:endParaRPr lang="en-GB" b="1" dirty="0"/>
          </a:p>
          <a:p>
            <a:pPr algn="r"/>
            <a:r>
              <a:rPr lang="en-GB" b="1" dirty="0" smtClean="0"/>
              <a:t>- </a:t>
            </a:r>
            <a:r>
              <a:rPr lang="en-GB" i="1" dirty="0"/>
              <a:t>Council for Learning Outside the Classroom</a:t>
            </a:r>
          </a:p>
        </p:txBody>
      </p:sp>
    </p:spTree>
    <p:extLst>
      <p:ext uri="{BB962C8B-B14F-4D97-AF65-F5344CB8AC3E}">
        <p14:creationId xmlns:p14="http://schemas.microsoft.com/office/powerpoint/2010/main" val="3323287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048223" cy="1325563"/>
          </a:xfrm>
          <a:ln w="76200">
            <a:solidFill>
              <a:schemeClr val="accent4"/>
            </a:solidFill>
          </a:ln>
        </p:spPr>
        <p:txBody>
          <a:bodyPr/>
          <a:lstStyle/>
          <a:p>
            <a:pPr fontAlgn="base"/>
            <a:r>
              <a:rPr lang="en-GB" b="1" dirty="0" smtClean="0"/>
              <a:t>Get outdoors in the summer sun .. </a:t>
            </a:r>
            <a:endParaRPr lang="en-GB" b="1" dirty="0"/>
          </a:p>
        </p:txBody>
      </p:sp>
      <p:sp>
        <p:nvSpPr>
          <p:cNvPr id="3" name="Content Placeholder 2"/>
          <p:cNvSpPr>
            <a:spLocks noGrp="1"/>
          </p:cNvSpPr>
          <p:nvPr>
            <p:ph idx="1"/>
          </p:nvPr>
        </p:nvSpPr>
        <p:spPr>
          <a:xfrm>
            <a:off x="838200" y="2025048"/>
            <a:ext cx="4514850" cy="3833567"/>
          </a:xfrm>
        </p:spPr>
        <p:txBody>
          <a:bodyPr>
            <a:normAutofit/>
          </a:bodyPr>
          <a:lstStyle/>
          <a:p>
            <a:pPr marL="0" indent="0">
              <a:buNone/>
            </a:pPr>
            <a:r>
              <a:rPr lang="en-GB" b="1" u="sng" dirty="0" smtClean="0"/>
              <a:t>Outdoor Spaces </a:t>
            </a:r>
          </a:p>
          <a:p>
            <a:r>
              <a:rPr lang="en-GB" dirty="0" smtClean="0"/>
              <a:t>Bushy Park </a:t>
            </a:r>
          </a:p>
          <a:p>
            <a:r>
              <a:rPr lang="en-GB" dirty="0" smtClean="0"/>
              <a:t>Richmond Park </a:t>
            </a:r>
          </a:p>
          <a:p>
            <a:r>
              <a:rPr lang="en-GB" dirty="0" smtClean="0"/>
              <a:t>Crane Park</a:t>
            </a:r>
          </a:p>
          <a:p>
            <a:r>
              <a:rPr lang="en-GB" dirty="0" err="1" smtClean="0"/>
              <a:t>Syon</a:t>
            </a:r>
            <a:r>
              <a:rPr lang="en-GB" dirty="0" smtClean="0"/>
              <a:t> Park  </a:t>
            </a:r>
          </a:p>
          <a:p>
            <a:r>
              <a:rPr lang="en-GB" dirty="0" smtClean="0"/>
              <a:t>The Woodlands </a:t>
            </a:r>
            <a:r>
              <a:rPr lang="en-GB" dirty="0" smtClean="0"/>
              <a:t>Park</a:t>
            </a:r>
          </a:p>
          <a:p>
            <a:r>
              <a:rPr lang="en-GB" dirty="0" smtClean="0"/>
              <a:t>Hyde park </a:t>
            </a:r>
            <a:r>
              <a:rPr lang="en-GB" dirty="0" smtClean="0"/>
              <a:t> </a:t>
            </a:r>
            <a:endParaRPr lang="en-GB" dirty="0" smtClean="0"/>
          </a:p>
          <a:p>
            <a:endParaRPr lang="en-GB" dirty="0"/>
          </a:p>
          <a:p>
            <a:pPr marL="0" indent="0">
              <a:buNone/>
            </a:pPr>
            <a:endParaRPr lang="en-GB" dirty="0" smtClean="0"/>
          </a:p>
        </p:txBody>
      </p:sp>
      <p:pic>
        <p:nvPicPr>
          <p:cNvPr id="3074"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64713" y="1352281"/>
            <a:ext cx="4514495" cy="338587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7232" y="4216539"/>
            <a:ext cx="3781339" cy="20872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0580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1171" y="2046516"/>
            <a:ext cx="3951516" cy="1683657"/>
          </a:xfrm>
          <a:solidFill>
            <a:srgbClr val="92D050"/>
          </a:solidFill>
        </p:spPr>
        <p:txBody>
          <a:bodyPr>
            <a:normAutofit/>
          </a:bodyPr>
          <a:lstStyle/>
          <a:p>
            <a:r>
              <a:rPr lang="en-GB" sz="2000" dirty="0" smtClean="0">
                <a:effectLst>
                  <a:outerShdw blurRad="38100" dist="38100" dir="2700000" algn="tl">
                    <a:srgbClr val="000000">
                      <a:alpha val="43137"/>
                    </a:srgbClr>
                  </a:outerShdw>
                </a:effectLst>
              </a:rPr>
              <a:t>Saddle up and take on one of the beautiful cycle routes around London .. </a:t>
            </a:r>
            <a:r>
              <a:rPr lang="en-GB" sz="2000" b="1" dirty="0" smtClean="0">
                <a:effectLst>
                  <a:outerShdw blurRad="38100" dist="38100" dir="2700000" algn="tl">
                    <a:srgbClr val="000000">
                      <a:alpha val="43137"/>
                    </a:srgbClr>
                  </a:outerShdw>
                </a:effectLst>
              </a:rPr>
              <a:t> </a:t>
            </a:r>
            <a:endParaRPr lang="en-GB" sz="2000"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301171" y="5950857"/>
            <a:ext cx="11455399" cy="588962"/>
          </a:xfrm>
          <a:solidFill>
            <a:schemeClr val="accent2">
              <a:lumMod val="75000"/>
            </a:schemeClr>
          </a:solidFill>
        </p:spPr>
        <p:txBody>
          <a:bodyPr>
            <a:normAutofit/>
          </a:bodyPr>
          <a:lstStyle/>
          <a:p>
            <a:pPr marL="0" indent="0">
              <a:buNone/>
            </a:pPr>
            <a:r>
              <a:rPr lang="en-GB" sz="2000" dirty="0" smtClean="0"/>
              <a:t>More information: </a:t>
            </a:r>
            <a:r>
              <a:rPr lang="en-GB" sz="2000" dirty="0">
                <a:hlinkClick r:id="rId2"/>
              </a:rPr>
              <a:t>https://</a:t>
            </a:r>
            <a:r>
              <a:rPr lang="en-GB" sz="2000" dirty="0" smtClean="0">
                <a:hlinkClick r:id="rId2"/>
              </a:rPr>
              <a:t>www.timeout.com/london/things-to-do/eleven-brilliant-bike-rides-from-london</a:t>
            </a:r>
            <a:r>
              <a:rPr lang="en-GB" sz="2000" dirty="0" smtClean="0"/>
              <a:t> </a:t>
            </a:r>
            <a:endParaRPr lang="en-GB" sz="2000" dirty="0"/>
          </a:p>
        </p:txBody>
      </p:sp>
      <p:pic>
        <p:nvPicPr>
          <p:cNvPr id="4" name="Picture 3"/>
          <p:cNvPicPr>
            <a:picLocks noChangeAspect="1"/>
          </p:cNvPicPr>
          <p:nvPr/>
        </p:nvPicPr>
        <p:blipFill rotWithShape="1">
          <a:blip r:embed="rId3"/>
          <a:srcRect l="12965" t="15427" r="35721" b="18304"/>
          <a:stretch/>
        </p:blipFill>
        <p:spPr>
          <a:xfrm>
            <a:off x="4368798" y="391887"/>
            <a:ext cx="7387772" cy="5364164"/>
          </a:xfrm>
          <a:prstGeom prst="rect">
            <a:avLst/>
          </a:prstGeom>
        </p:spPr>
      </p:pic>
    </p:spTree>
    <p:extLst>
      <p:ext uri="{BB962C8B-B14F-4D97-AF65-F5344CB8AC3E}">
        <p14:creationId xmlns:p14="http://schemas.microsoft.com/office/powerpoint/2010/main" val="1884419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7287" y="152331"/>
            <a:ext cx="8576257" cy="1325563"/>
          </a:xfrm>
          <a:solidFill>
            <a:schemeClr val="accent6">
              <a:lumMod val="60000"/>
              <a:lumOff val="40000"/>
            </a:schemeClr>
          </a:solidFill>
          <a:ln w="57150">
            <a:solidFill>
              <a:schemeClr val="accent2"/>
            </a:solidFill>
          </a:ln>
        </p:spPr>
        <p:txBody>
          <a:bodyPr/>
          <a:lstStyle/>
          <a:p>
            <a:r>
              <a:rPr lang="en-GB" dirty="0" smtClean="0"/>
              <a:t>Keep fit in areas of  natural beauty .. </a:t>
            </a:r>
            <a:endParaRPr lang="en-GB" dirty="0"/>
          </a:p>
        </p:txBody>
      </p:sp>
      <p:sp>
        <p:nvSpPr>
          <p:cNvPr id="3" name="Content Placeholder 2"/>
          <p:cNvSpPr>
            <a:spLocks noGrp="1"/>
          </p:cNvSpPr>
          <p:nvPr>
            <p:ph idx="1"/>
          </p:nvPr>
        </p:nvSpPr>
        <p:spPr>
          <a:xfrm>
            <a:off x="297287" y="1709713"/>
            <a:ext cx="10224752" cy="3944111"/>
          </a:xfrm>
        </p:spPr>
        <p:txBody>
          <a:bodyPr>
            <a:normAutofit fontScale="92500" lnSpcReduction="20000"/>
          </a:bodyPr>
          <a:lstStyle/>
          <a:p>
            <a:pPr marL="0" indent="0">
              <a:buNone/>
            </a:pPr>
            <a:r>
              <a:rPr lang="en-GB" b="1" u="sng" dirty="0" smtClean="0"/>
              <a:t>Park Runs</a:t>
            </a:r>
            <a:r>
              <a:rPr lang="en-GB" dirty="0" smtClean="0"/>
              <a:t/>
            </a:r>
            <a:br>
              <a:rPr lang="en-GB" dirty="0" smtClean="0"/>
            </a:br>
            <a:endParaRPr lang="en-GB" dirty="0" smtClean="0"/>
          </a:p>
          <a:p>
            <a:r>
              <a:rPr lang="en-GB" dirty="0" smtClean="0"/>
              <a:t>Junior </a:t>
            </a:r>
            <a:r>
              <a:rPr lang="en-GB" dirty="0" err="1"/>
              <a:t>parkrun</a:t>
            </a:r>
            <a:r>
              <a:rPr lang="en-GB" dirty="0"/>
              <a:t> is a series of 2k events for children aged between 4 and 14. They are held in areas of open space around the world. </a:t>
            </a:r>
            <a:r>
              <a:rPr lang="en-GB" dirty="0" smtClean="0"/>
              <a:t>They </a:t>
            </a:r>
            <a:r>
              <a:rPr lang="en-GB" dirty="0"/>
              <a:t>are open to all, free, and are safe and easy to take part in. </a:t>
            </a:r>
            <a:r>
              <a:rPr lang="en-GB" dirty="0" smtClean="0"/>
              <a:t/>
            </a:r>
            <a:br>
              <a:rPr lang="en-GB" dirty="0" smtClean="0"/>
            </a:br>
            <a:endParaRPr lang="en-GB" dirty="0" smtClean="0"/>
          </a:p>
          <a:p>
            <a:r>
              <a:rPr lang="en-GB" dirty="0" smtClean="0"/>
              <a:t>If </a:t>
            </a:r>
            <a:r>
              <a:rPr lang="en-GB" dirty="0"/>
              <a:t>you are </a:t>
            </a:r>
            <a:r>
              <a:rPr lang="en-GB" dirty="0" smtClean="0"/>
              <a:t>14 + please </a:t>
            </a:r>
            <a:r>
              <a:rPr lang="en-GB" dirty="0"/>
              <a:t>come along to one of our weekly </a:t>
            </a:r>
            <a:r>
              <a:rPr lang="en-GB" dirty="0" smtClean="0"/>
              <a:t>5km Saturday </a:t>
            </a:r>
            <a:r>
              <a:rPr lang="en-GB" dirty="0" err="1"/>
              <a:t>parkrun</a:t>
            </a:r>
            <a:r>
              <a:rPr lang="en-GB" dirty="0"/>
              <a:t> events instead</a:t>
            </a:r>
            <a:r>
              <a:rPr lang="en-GB" dirty="0" smtClean="0"/>
              <a:t>. </a:t>
            </a:r>
          </a:p>
          <a:p>
            <a:endParaRPr lang="en-GB" dirty="0"/>
          </a:p>
          <a:p>
            <a:pPr marL="0" indent="0">
              <a:buNone/>
            </a:pPr>
            <a:r>
              <a:rPr lang="en-GB" dirty="0" smtClean="0"/>
              <a:t>More information:</a:t>
            </a:r>
            <a:br>
              <a:rPr lang="en-GB" dirty="0" smtClean="0"/>
            </a:br>
            <a:r>
              <a:rPr lang="en-GB" dirty="0" smtClean="0">
                <a:hlinkClick r:id="rId2"/>
              </a:rPr>
              <a:t>https</a:t>
            </a:r>
            <a:r>
              <a:rPr lang="en-GB" dirty="0">
                <a:hlinkClick r:id="rId2"/>
              </a:rPr>
              <a:t>://www.parkrun.org.uk</a:t>
            </a:r>
            <a:r>
              <a:rPr lang="en-GB" dirty="0" smtClean="0">
                <a:hlinkClick r:id="rId2"/>
              </a:rPr>
              <a:t>/</a:t>
            </a:r>
            <a:r>
              <a:rPr lang="en-GB" dirty="0" smtClean="0"/>
              <a:t> </a:t>
            </a:r>
            <a:endParaRPr lang="en-GB" dirty="0"/>
          </a:p>
        </p:txBody>
      </p:sp>
      <p:pic>
        <p:nvPicPr>
          <p:cNvPr id="1026" name="Picture 2" descr="Free, for all, foreve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17463" y="4068416"/>
            <a:ext cx="5414353" cy="27071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19644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8803" y="365125"/>
            <a:ext cx="10515600" cy="1325563"/>
          </a:xfrm>
        </p:spPr>
        <p:txBody>
          <a:bodyPr/>
          <a:lstStyle/>
          <a:p>
            <a:r>
              <a:rPr lang="en-GB" b="1" dirty="0" smtClean="0">
                <a:solidFill>
                  <a:srgbClr val="002060"/>
                </a:solidFill>
              </a:rPr>
              <a:t>Bring History Alive ..</a:t>
            </a:r>
            <a:endParaRPr lang="en-GB" b="1" dirty="0">
              <a:solidFill>
                <a:srgbClr val="002060"/>
              </a:solidFill>
            </a:endParaRPr>
          </a:p>
        </p:txBody>
      </p:sp>
      <p:sp>
        <p:nvSpPr>
          <p:cNvPr id="3" name="Content Placeholder 2"/>
          <p:cNvSpPr>
            <a:spLocks noGrp="1"/>
          </p:cNvSpPr>
          <p:nvPr>
            <p:ph idx="1"/>
          </p:nvPr>
        </p:nvSpPr>
        <p:spPr>
          <a:xfrm>
            <a:off x="231820" y="1690688"/>
            <a:ext cx="11776611" cy="4740275"/>
          </a:xfrm>
        </p:spPr>
        <p:txBody>
          <a:bodyPr>
            <a:normAutofit fontScale="85000" lnSpcReduction="20000"/>
          </a:bodyPr>
          <a:lstStyle/>
          <a:p>
            <a:pPr marL="514350" indent="-514350">
              <a:buAutoNum type="arabicPeriod"/>
            </a:pPr>
            <a:r>
              <a:rPr lang="en-GB" dirty="0" smtClean="0"/>
              <a:t>British Museum</a:t>
            </a:r>
          </a:p>
          <a:p>
            <a:pPr marL="514350" indent="-514350">
              <a:buAutoNum type="arabicPeriod"/>
            </a:pPr>
            <a:r>
              <a:rPr lang="en-GB" dirty="0" smtClean="0"/>
              <a:t>Natural History Museum </a:t>
            </a:r>
          </a:p>
          <a:p>
            <a:pPr marL="514350" indent="-514350">
              <a:buAutoNum type="arabicPeriod"/>
            </a:pPr>
            <a:r>
              <a:rPr lang="en-GB" dirty="0" smtClean="0"/>
              <a:t>National Gallery </a:t>
            </a:r>
          </a:p>
          <a:p>
            <a:pPr marL="514350" indent="-514350">
              <a:buAutoNum type="arabicPeriod"/>
            </a:pPr>
            <a:r>
              <a:rPr lang="en-GB" dirty="0" smtClean="0"/>
              <a:t>Science Museum</a:t>
            </a:r>
          </a:p>
          <a:p>
            <a:pPr marL="514350" indent="-514350">
              <a:buAutoNum type="arabicPeriod"/>
            </a:pPr>
            <a:r>
              <a:rPr lang="en-GB" dirty="0" smtClean="0"/>
              <a:t>Victoria and Albert (V&amp;A)</a:t>
            </a:r>
          </a:p>
          <a:p>
            <a:pPr marL="514350" indent="-514350">
              <a:buAutoNum type="arabicPeriod"/>
            </a:pPr>
            <a:r>
              <a:rPr lang="en-GB" dirty="0" smtClean="0"/>
              <a:t>Tate Modern</a:t>
            </a:r>
          </a:p>
          <a:p>
            <a:pPr marL="514350" indent="-514350">
              <a:buAutoNum type="arabicPeriod"/>
            </a:pPr>
            <a:r>
              <a:rPr lang="en-GB" dirty="0" err="1" smtClean="0"/>
              <a:t>Musuem</a:t>
            </a:r>
            <a:r>
              <a:rPr lang="en-GB" dirty="0" smtClean="0"/>
              <a:t> of London </a:t>
            </a:r>
          </a:p>
          <a:p>
            <a:pPr marL="514350" indent="-514350">
              <a:buAutoNum type="arabicPeriod"/>
            </a:pPr>
            <a:r>
              <a:rPr lang="en-GB" dirty="0" smtClean="0"/>
              <a:t>Imperial War Museum </a:t>
            </a:r>
          </a:p>
          <a:p>
            <a:pPr marL="514350" indent="-514350">
              <a:buAutoNum type="arabicPeriod"/>
            </a:pPr>
            <a:r>
              <a:rPr lang="en-GB" dirty="0" smtClean="0"/>
              <a:t>National Maritime Museum</a:t>
            </a:r>
          </a:p>
          <a:p>
            <a:pPr marL="514350" indent="-514350">
              <a:buAutoNum type="arabicPeriod"/>
            </a:pPr>
            <a:r>
              <a:rPr lang="en-GB" dirty="0" smtClean="0"/>
              <a:t>V&amp;A Museum of </a:t>
            </a:r>
            <a:r>
              <a:rPr lang="en-GB" dirty="0"/>
              <a:t>C</a:t>
            </a:r>
            <a:r>
              <a:rPr lang="en-GB" dirty="0" smtClean="0"/>
              <a:t>hildhood   </a:t>
            </a:r>
            <a:br>
              <a:rPr lang="en-GB" dirty="0" smtClean="0"/>
            </a:br>
            <a:endParaRPr lang="en-GB" dirty="0"/>
          </a:p>
          <a:p>
            <a:pPr marL="0" indent="0">
              <a:buNone/>
            </a:pPr>
            <a:r>
              <a:rPr lang="en-GB" dirty="0" smtClean="0"/>
              <a:t>More information: </a:t>
            </a:r>
            <a:r>
              <a:rPr lang="en-GB" dirty="0">
                <a:hlinkClick r:id="rId2"/>
              </a:rPr>
              <a:t>https://</a:t>
            </a:r>
            <a:r>
              <a:rPr lang="en-GB" dirty="0" smtClean="0">
                <a:hlinkClick r:id="rId2"/>
              </a:rPr>
              <a:t>www.visitlondon.com/things-to-do/sightseeing/london-attraction/museum/free-museums-in-london</a:t>
            </a:r>
            <a:r>
              <a:rPr lang="en-GB" dirty="0" smtClean="0"/>
              <a:t> </a:t>
            </a:r>
            <a:endParaRPr lang="en-GB" dirty="0"/>
          </a:p>
        </p:txBody>
      </p:sp>
      <p:pic>
        <p:nvPicPr>
          <p:cNvPr id="2050" name="Picture 2" descr="Natural History Museum. Photo: Jon Rei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8001" y="365125"/>
            <a:ext cx="6700430" cy="3768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14652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3362" y="210244"/>
            <a:ext cx="8486104" cy="1325563"/>
          </a:xfrm>
        </p:spPr>
        <p:txBody>
          <a:bodyPr/>
          <a:lstStyle/>
          <a:p>
            <a:r>
              <a:rPr lang="en-GB" b="1" dirty="0" smtClean="0">
                <a:effectLst>
                  <a:outerShdw blurRad="38100" dist="38100" dir="2700000" algn="tl">
                    <a:srgbClr val="000000">
                      <a:alpha val="43137"/>
                    </a:srgbClr>
                  </a:outerShdw>
                </a:effectLst>
              </a:rPr>
              <a:t>Visit one of London’s Top Attractions </a:t>
            </a:r>
            <a:endParaRPr lang="en-GB" b="1" dirty="0">
              <a:effectLst>
                <a:outerShdw blurRad="38100" dist="38100" dir="2700000" algn="tl">
                  <a:srgbClr val="000000">
                    <a:alpha val="43137"/>
                  </a:srgbClr>
                </a:outerShdw>
              </a:effectLst>
            </a:endParaRPr>
          </a:p>
        </p:txBody>
      </p:sp>
      <p:pic>
        <p:nvPicPr>
          <p:cNvPr id="4" name="Picture 3"/>
          <p:cNvPicPr>
            <a:picLocks noChangeAspect="1"/>
          </p:cNvPicPr>
          <p:nvPr/>
        </p:nvPicPr>
        <p:blipFill rotWithShape="1">
          <a:blip r:embed="rId2"/>
          <a:srcRect l="9784" t="13146" r="12230" b="14108"/>
          <a:stretch/>
        </p:blipFill>
        <p:spPr>
          <a:xfrm>
            <a:off x="1559417" y="1535807"/>
            <a:ext cx="8293994" cy="4349838"/>
          </a:xfrm>
          <a:prstGeom prst="rect">
            <a:avLst/>
          </a:prstGeom>
        </p:spPr>
      </p:pic>
      <p:sp>
        <p:nvSpPr>
          <p:cNvPr id="5" name="TextBox 4"/>
          <p:cNvSpPr txBox="1"/>
          <p:nvPr/>
        </p:nvSpPr>
        <p:spPr>
          <a:xfrm>
            <a:off x="167425" y="6168980"/>
            <a:ext cx="12325082" cy="646331"/>
          </a:xfrm>
          <a:prstGeom prst="rect">
            <a:avLst/>
          </a:prstGeom>
          <a:noFill/>
        </p:spPr>
        <p:txBody>
          <a:bodyPr wrap="square" rtlCol="0">
            <a:spAutoFit/>
          </a:bodyPr>
          <a:lstStyle/>
          <a:p>
            <a:r>
              <a:rPr lang="en-GB" dirty="0" smtClean="0"/>
              <a:t>More information:</a:t>
            </a:r>
          </a:p>
          <a:p>
            <a:r>
              <a:rPr lang="en-GB" dirty="0" smtClean="0">
                <a:hlinkClick r:id="rId3"/>
              </a:rPr>
              <a:t>https</a:t>
            </a:r>
            <a:r>
              <a:rPr lang="en-GB" dirty="0">
                <a:hlinkClick r:id="rId3"/>
              </a:rPr>
              <a:t>://tickets.london/attraction-tickets?_</a:t>
            </a:r>
            <a:r>
              <a:rPr lang="en-GB" dirty="0" smtClean="0">
                <a:hlinkClick r:id="rId3"/>
              </a:rPr>
              <a:t>ga=2.115877446.1168537967.1561302155-639273183.1561302155</a:t>
            </a:r>
            <a:r>
              <a:rPr lang="en-GB" dirty="0" smtClean="0"/>
              <a:t> </a:t>
            </a:r>
            <a:endParaRPr lang="en-GB" dirty="0"/>
          </a:p>
        </p:txBody>
      </p:sp>
    </p:spTree>
    <p:extLst>
      <p:ext uri="{BB962C8B-B14F-4D97-AF65-F5344CB8AC3E}">
        <p14:creationId xmlns:p14="http://schemas.microsoft.com/office/powerpoint/2010/main" val="3715224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5857" y="207282"/>
            <a:ext cx="8755743" cy="1051719"/>
          </a:xfrm>
        </p:spPr>
        <p:txBody>
          <a:bodyPr>
            <a:normAutofit/>
          </a:bodyPr>
          <a:lstStyle/>
          <a:p>
            <a:r>
              <a:rPr lang="en-GB" sz="5400" b="1" dirty="0" smtClean="0">
                <a:effectLst>
                  <a:outerShdw blurRad="38100" dist="38100" dir="2700000" algn="tl">
                    <a:srgbClr val="000000">
                      <a:alpha val="43137"/>
                    </a:srgbClr>
                  </a:outerShdw>
                </a:effectLst>
              </a:rPr>
              <a:t>A day of </a:t>
            </a:r>
            <a:r>
              <a:rPr lang="en-GB" sz="5400" b="1" dirty="0">
                <a:effectLst>
                  <a:outerShdw blurRad="38100" dist="38100" dir="2700000" algn="tl">
                    <a:srgbClr val="000000">
                      <a:alpha val="43137"/>
                    </a:srgbClr>
                  </a:outerShdw>
                </a:effectLst>
              </a:rPr>
              <a:t>s</a:t>
            </a:r>
            <a:r>
              <a:rPr lang="en-GB" sz="5400" b="1" dirty="0" smtClean="0">
                <a:effectLst>
                  <a:outerShdw blurRad="38100" dist="38100" dir="2700000" algn="tl">
                    <a:srgbClr val="000000">
                      <a:alpha val="43137"/>
                    </a:srgbClr>
                  </a:outerShdw>
                </a:effectLst>
              </a:rPr>
              <a:t>ightseeing in the city  </a:t>
            </a:r>
            <a:endParaRPr lang="en-GB" sz="5400" b="1" dirty="0">
              <a:effectLst>
                <a:outerShdw blurRad="38100" dist="38100" dir="2700000" algn="tl">
                  <a:srgbClr val="000000">
                    <a:alpha val="43137"/>
                  </a:srgbClr>
                </a:outerShdw>
              </a:effectLst>
            </a:endParaRPr>
          </a:p>
        </p:txBody>
      </p:sp>
      <p:sp>
        <p:nvSpPr>
          <p:cNvPr id="3" name="Content Placeholder 2"/>
          <p:cNvSpPr>
            <a:spLocks noGrp="1"/>
          </p:cNvSpPr>
          <p:nvPr>
            <p:ph idx="1"/>
          </p:nvPr>
        </p:nvSpPr>
        <p:spPr>
          <a:xfrm>
            <a:off x="0" y="6208486"/>
            <a:ext cx="12192000" cy="381000"/>
          </a:xfrm>
        </p:spPr>
        <p:txBody>
          <a:bodyPr>
            <a:normAutofit/>
          </a:bodyPr>
          <a:lstStyle/>
          <a:p>
            <a:pPr marL="0" indent="0">
              <a:buNone/>
            </a:pPr>
            <a:r>
              <a:rPr lang="en-GB" sz="1800" dirty="0" smtClean="0"/>
              <a:t>More information: </a:t>
            </a:r>
            <a:r>
              <a:rPr lang="en-GB" sz="1800" dirty="0">
                <a:hlinkClick r:id="rId2"/>
              </a:rPr>
              <a:t>https://tickets.london/attraction-tickets?_</a:t>
            </a:r>
            <a:r>
              <a:rPr lang="en-GB" sz="1800" dirty="0" smtClean="0">
                <a:hlinkClick r:id="rId2"/>
              </a:rPr>
              <a:t>ga=2.115877446.1168537967.1561302155-639273183.1561302155</a:t>
            </a:r>
            <a:r>
              <a:rPr lang="en-GB" sz="1800" dirty="0" smtClean="0"/>
              <a:t>  </a:t>
            </a:r>
            <a:endParaRPr lang="en-GB" sz="1800" dirty="0"/>
          </a:p>
        </p:txBody>
      </p:sp>
      <p:pic>
        <p:nvPicPr>
          <p:cNvPr id="4" name="Picture 3"/>
          <p:cNvPicPr>
            <a:picLocks noChangeAspect="1"/>
          </p:cNvPicPr>
          <p:nvPr/>
        </p:nvPicPr>
        <p:blipFill rotWithShape="1">
          <a:blip r:embed="rId3"/>
          <a:srcRect l="13076" t="35467" r="13299" b="5952"/>
          <a:stretch/>
        </p:blipFill>
        <p:spPr>
          <a:xfrm>
            <a:off x="880966" y="1387816"/>
            <a:ext cx="10005523" cy="4475956"/>
          </a:xfrm>
          <a:prstGeom prst="rect">
            <a:avLst/>
          </a:prstGeom>
        </p:spPr>
      </p:pic>
    </p:spTree>
    <p:extLst>
      <p:ext uri="{BB962C8B-B14F-4D97-AF65-F5344CB8AC3E}">
        <p14:creationId xmlns:p14="http://schemas.microsoft.com/office/powerpoint/2010/main" val="25018696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9F11A59381CB544BECC899284073DEA" ma:contentTypeVersion="10" ma:contentTypeDescription="Create a new document." ma:contentTypeScope="" ma:versionID="34211b528b8c580d754325461e0a49af">
  <xsd:schema xmlns:xsd="http://www.w3.org/2001/XMLSchema" xmlns:xs="http://www.w3.org/2001/XMLSchema" xmlns:p="http://schemas.microsoft.com/office/2006/metadata/properties" xmlns:ns2="8348e51d-76d6-44dd-804c-d1110ca830c0" xmlns:ns3="0e841fd0-b222-41cf-a178-e6884a90e74e" targetNamespace="http://schemas.microsoft.com/office/2006/metadata/properties" ma:root="true" ma:fieldsID="7c1bc76380f36522ec9f584436d4e00c" ns2:_="" ns3:_="">
    <xsd:import namespace="8348e51d-76d6-44dd-804c-d1110ca830c0"/>
    <xsd:import namespace="0e841fd0-b222-41cf-a178-e6884a90e74e"/>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Location" minOccurs="0"/>
                <xsd:element ref="ns3:SharedWithUsers" minOccurs="0"/>
                <xsd:element ref="ns3:SharedWithDetails" minOccurs="0"/>
                <xsd:element ref="ns2:MediaServiceEventHashCode" minOccurs="0"/>
                <xsd:element ref="ns2: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48e51d-76d6-44dd-804c-d1110ca830c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Location" ma:index="13" nillable="true" ma:displayName="MediaServiceLocation" ma:internalName="MediaServiceLocation"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e841fd0-b222-41cf-a178-e6884a90e74e"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6246243-8E42-43D2-89CA-8563FDC31C6E}"/>
</file>

<file path=customXml/itemProps2.xml><?xml version="1.0" encoding="utf-8"?>
<ds:datastoreItem xmlns:ds="http://schemas.openxmlformats.org/officeDocument/2006/customXml" ds:itemID="{E2D51A70-29AE-4FC3-BD14-E8AEBCCF4BAC}"/>
</file>

<file path=customXml/itemProps3.xml><?xml version="1.0" encoding="utf-8"?>
<ds:datastoreItem xmlns:ds="http://schemas.openxmlformats.org/officeDocument/2006/customXml" ds:itemID="{A0287AD4-97A0-4CCB-8FDC-8C3D282F4D02}"/>
</file>

<file path=docProps/app.xml><?xml version="1.0" encoding="utf-8"?>
<Properties xmlns="http://schemas.openxmlformats.org/officeDocument/2006/extended-properties" xmlns:vt="http://schemas.openxmlformats.org/officeDocument/2006/docPropsVTypes">
  <TotalTime>71</TotalTime>
  <Words>178</Words>
  <Application>Microsoft Office PowerPoint</Application>
  <PresentationFormat>Widescreen</PresentationFormat>
  <Paragraphs>37</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Learning Outside the Classroom Parent Pack: Secondary  </vt:lpstr>
      <vt:lpstr>Get outdoors in the summer sun .. </vt:lpstr>
      <vt:lpstr>Saddle up and take on one of the beautiful cycle routes around London ..  </vt:lpstr>
      <vt:lpstr>Keep fit in areas of  natural beauty .. </vt:lpstr>
      <vt:lpstr>Bring History Alive ..</vt:lpstr>
      <vt:lpstr>Visit one of London’s Top Attractions </vt:lpstr>
      <vt:lpstr>A day of sightseeing in the city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Outside the Classroom: Parent Pack</dc:title>
  <dc:creator>Windows User</dc:creator>
  <cp:lastModifiedBy>Sarah Hutchinson</cp:lastModifiedBy>
  <cp:revision>14</cp:revision>
  <dcterms:created xsi:type="dcterms:W3CDTF">2019-06-18T17:13:47Z</dcterms:created>
  <dcterms:modified xsi:type="dcterms:W3CDTF">2019-06-23T15:26:17Z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0x010100B9F11A59381CB544BECC899284073DEA</vt:lpwstr>
  </property>
</Properties>
</file>

<file path=docProps/thumbnail.jpeg>
</file>